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02" r:id="rId3"/>
  </p:sldMasterIdLst>
  <p:sldIdLst>
    <p:sldId id="257" r:id="rId4"/>
    <p:sldId id="258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lob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33" y="31752"/>
            <a:ext cx="2349499" cy="616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0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9179650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5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101" y="2819401"/>
            <a:ext cx="10363200" cy="625474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101" y="3349626"/>
            <a:ext cx="10363200" cy="44449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09600" y="2816689"/>
            <a:ext cx="10972800" cy="1022448"/>
            <a:chOff x="457200" y="244939"/>
            <a:chExt cx="8474416" cy="1022448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1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-light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629"/>
            <a:ext cx="12192000" cy="111621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867025"/>
            <a:ext cx="10972800" cy="111252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6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890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890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41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2892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6210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896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33388"/>
            <a:ext cx="4011084" cy="659374"/>
          </a:xfrm>
        </p:spPr>
        <p:txBody>
          <a:bodyPr>
            <a:noAutofit/>
          </a:bodyPr>
          <a:lstStyle>
            <a:lvl1pPr>
              <a:defRPr sz="2400">
                <a:solidFill>
                  <a:srgbClr val="E2242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9601" y="244939"/>
            <a:ext cx="4011084" cy="1022448"/>
            <a:chOff x="457200" y="244939"/>
            <a:chExt cx="8474416" cy="1022448"/>
          </a:xfrm>
        </p:grpSpPr>
        <p:cxnSp>
          <p:nvCxnSpPr>
            <p:cNvPr id="19" name="Straight Connector 18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8071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587" y="4800601"/>
            <a:ext cx="11329245" cy="45402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586" y="612775"/>
            <a:ext cx="113292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0587" y="5367338"/>
            <a:ext cx="11329245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305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504951"/>
            <a:ext cx="10972800" cy="458997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560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deas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9656233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8253429" y="2742844"/>
            <a:ext cx="5887475" cy="8791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5400000">
            <a:off x="8249973" y="2497338"/>
            <a:ext cx="5894387" cy="1363264"/>
            <a:chOff x="457200" y="244939"/>
            <a:chExt cx="8474416" cy="1022448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419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lob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33" y="31752"/>
            <a:ext cx="2349499" cy="616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7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deas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5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omen-Compu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59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hai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19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a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78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450167" y="6446015"/>
            <a:ext cx="5306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>
                <a:solidFill>
                  <a:srgbClr val="575757"/>
                </a:solidFill>
              </a:rPr>
              <a:t>© 2014 Avnet, Inc. Proprietary and confidential. </a:t>
            </a:r>
          </a:p>
        </p:txBody>
      </p:sp>
    </p:spTree>
    <p:extLst>
      <p:ext uri="{BB962C8B-B14F-4D97-AF65-F5344CB8AC3E}">
        <p14:creationId xmlns:p14="http://schemas.microsoft.com/office/powerpoint/2010/main" val="695531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179650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pic>
        <p:nvPicPr>
          <p:cNvPr id="8" name="Picture 7" descr="AVNET-INC-sRGB-300x105px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2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omen-Compu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81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9179650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84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101" y="2819401"/>
            <a:ext cx="10363200" cy="625474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101" y="3349626"/>
            <a:ext cx="10363200" cy="44449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09600" y="2816689"/>
            <a:ext cx="10972800" cy="1022448"/>
            <a:chOff x="457200" y="244939"/>
            <a:chExt cx="8474416" cy="1022448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8758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-light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629"/>
            <a:ext cx="12192000" cy="111621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867025"/>
            <a:ext cx="10972800" cy="111252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932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890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890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19006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3202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69488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69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33388"/>
            <a:ext cx="4011084" cy="659374"/>
          </a:xfrm>
        </p:spPr>
        <p:txBody>
          <a:bodyPr>
            <a:noAutofit/>
          </a:bodyPr>
          <a:lstStyle>
            <a:lvl1pPr>
              <a:defRPr sz="2400">
                <a:solidFill>
                  <a:srgbClr val="E2242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9601" y="244939"/>
            <a:ext cx="4011084" cy="1022448"/>
            <a:chOff x="457200" y="244939"/>
            <a:chExt cx="8474416" cy="1022448"/>
          </a:xfrm>
        </p:grpSpPr>
        <p:cxnSp>
          <p:nvCxnSpPr>
            <p:cNvPr id="19" name="Straight Connector 18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4905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587" y="4800601"/>
            <a:ext cx="11329245" cy="45402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586" y="612775"/>
            <a:ext cx="113292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0587" y="5367338"/>
            <a:ext cx="11329245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2706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504951"/>
            <a:ext cx="10972800" cy="458997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236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hai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06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9656233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8253429" y="2742844"/>
            <a:ext cx="5887475" cy="8791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5400000">
            <a:off x="8249973" y="2497338"/>
            <a:ext cx="5894387" cy="1363264"/>
            <a:chOff x="457200" y="244939"/>
            <a:chExt cx="8474416" cy="1022448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9294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lob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33" y="31752"/>
            <a:ext cx="2349499" cy="616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12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Ideas 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12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omen-Compu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26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hai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013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3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a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6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23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450167" y="6446015"/>
            <a:ext cx="5306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>
                <a:solidFill>
                  <a:srgbClr val="575757"/>
                </a:solidFill>
              </a:rPr>
              <a:t>© 2014 Avnet, Inc. Proprietary and confidential. </a:t>
            </a:r>
          </a:p>
        </p:txBody>
      </p:sp>
    </p:spTree>
    <p:extLst>
      <p:ext uri="{BB962C8B-B14F-4D97-AF65-F5344CB8AC3E}">
        <p14:creationId xmlns:p14="http://schemas.microsoft.com/office/powerpoint/2010/main" val="377553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179650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pic>
        <p:nvPicPr>
          <p:cNvPr id="8" name="Picture 7" descr="AVNET-INC-sRGB-300x105px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8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91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9179650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47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7101" y="2819401"/>
            <a:ext cx="10363200" cy="625474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101" y="3349626"/>
            <a:ext cx="10363200" cy="44449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2B2B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09600" y="2816689"/>
            <a:ext cx="10972800" cy="1022448"/>
            <a:chOff x="457200" y="244939"/>
            <a:chExt cx="8474416" cy="1022448"/>
          </a:xfrm>
        </p:grpSpPr>
        <p:cxnSp>
          <p:nvCxnSpPr>
            <p:cNvPr id="13" name="Straight Connector 12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3320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-light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6629"/>
            <a:ext cx="12192000" cy="111621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2867025"/>
            <a:ext cx="10972800" cy="111252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430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4890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48907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5" name="Straight Connector 14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1350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257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7" name="Straight Connector 16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86994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821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33388"/>
            <a:ext cx="4011084" cy="659374"/>
          </a:xfrm>
        </p:spPr>
        <p:txBody>
          <a:bodyPr>
            <a:noAutofit/>
          </a:bodyPr>
          <a:lstStyle>
            <a:lvl1pPr>
              <a:defRPr sz="2400">
                <a:solidFill>
                  <a:srgbClr val="E2242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9601" y="244939"/>
            <a:ext cx="4011084" cy="1022448"/>
            <a:chOff x="457200" y="244939"/>
            <a:chExt cx="8474416" cy="1022448"/>
          </a:xfrm>
        </p:grpSpPr>
        <p:cxnSp>
          <p:nvCxnSpPr>
            <p:cNvPr id="19" name="Straight Connector 18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4593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587" y="4800601"/>
            <a:ext cx="11329245" cy="45402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586" y="612775"/>
            <a:ext cx="1132924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0587" y="5367338"/>
            <a:ext cx="11329245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7068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504951"/>
            <a:ext cx="10972800" cy="458997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41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a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5348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5347" y="5252721"/>
            <a:ext cx="10363200" cy="621030"/>
          </a:xfrm>
        </p:spPr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5347" y="5937251"/>
            <a:ext cx="8534400" cy="52387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384" y="6252958"/>
            <a:ext cx="2799080" cy="612299"/>
          </a:xfrm>
          <a:prstGeom prst="rect">
            <a:avLst/>
          </a:prstGeom>
        </p:spPr>
      </p:pic>
      <p:pic>
        <p:nvPicPr>
          <p:cNvPr id="9" name="Picture 8" descr="AVNET-INC-sRGB-300x105px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86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9656233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8253429" y="2742844"/>
            <a:ext cx="5887475" cy="8791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5400000">
            <a:off x="8249973" y="2497338"/>
            <a:ext cx="5894387" cy="1363264"/>
            <a:chOff x="457200" y="244939"/>
            <a:chExt cx="8474416" cy="1022448"/>
          </a:xfrm>
        </p:grpSpPr>
        <p:cxnSp>
          <p:nvCxnSpPr>
            <p:cNvPr id="18" name="Straight Connector 17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970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6" name="Straight Connector 15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5" name="Straight Connector 4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450167" y="6446015"/>
            <a:ext cx="5306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000" dirty="0">
                <a:solidFill>
                  <a:srgbClr val="575757"/>
                </a:solidFill>
              </a:rPr>
              <a:t>© 2014 Avnet, Inc. Proprietary and confidential. </a:t>
            </a:r>
          </a:p>
        </p:txBody>
      </p:sp>
    </p:spTree>
    <p:extLst>
      <p:ext uri="{BB962C8B-B14F-4D97-AF65-F5344CB8AC3E}">
        <p14:creationId xmlns:p14="http://schemas.microsoft.com/office/powerpoint/2010/main" val="898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33388"/>
            <a:ext cx="10972800" cy="6593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9600" y="244939"/>
            <a:ext cx="10972800" cy="1022448"/>
            <a:chOff x="457200" y="244939"/>
            <a:chExt cx="8474416" cy="1022448"/>
          </a:xfrm>
        </p:grpSpPr>
        <p:cxnSp>
          <p:nvCxnSpPr>
            <p:cNvPr id="12" name="Straight Connector 11"/>
            <p:cNvCxnSpPr/>
            <p:nvPr userDrawn="1"/>
          </p:nvCxnSpPr>
          <p:spPr>
            <a:xfrm flipH="1">
              <a:off x="457200" y="1267387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457200" y="244939"/>
              <a:ext cx="8474416" cy="0"/>
            </a:xfrm>
            <a:prstGeom prst="line">
              <a:avLst/>
            </a:prstGeom>
            <a:ln w="9525" cmpd="sng">
              <a:solidFill>
                <a:srgbClr val="A6A6A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0" y="1476375"/>
            <a:ext cx="10972800" cy="458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9179650" y="6149476"/>
            <a:ext cx="2834105" cy="641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575757"/>
              </a:solidFill>
            </a:endParaRPr>
          </a:p>
        </p:txBody>
      </p:sp>
      <p:pic>
        <p:nvPicPr>
          <p:cNvPr id="8" name="Picture 7" descr="AVNET-INC-sRGB-300x105px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77837" y="134423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0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56887" y="6465737"/>
            <a:ext cx="80433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fld id="{F801A9E2-1862-1F40-B1F1-D7AFC8BA61F4}" type="slidenum">
              <a:rPr lang="en-US" sz="800">
                <a:solidFill>
                  <a:srgbClr val="575757"/>
                </a:solidFill>
              </a:rPr>
              <a:pPr defTabSz="457200"/>
              <a:t>‹#›</a:t>
            </a:fld>
            <a:endParaRPr lang="en-US" sz="800" dirty="0">
              <a:solidFill>
                <a:srgbClr val="57575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5" y="6447500"/>
            <a:ext cx="316515" cy="23738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800911" y="6465737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 dirty="0">
                <a:solidFill>
                  <a:srgbClr val="575757"/>
                </a:solidFill>
              </a:rPr>
              <a:t>9 June 2014</a:t>
            </a:r>
          </a:p>
        </p:txBody>
      </p:sp>
      <p:pic>
        <p:nvPicPr>
          <p:cNvPr id="12" name="Picture 11" descr="sRGB grey_date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73" y="6447500"/>
            <a:ext cx="316515" cy="237386"/>
          </a:xfrm>
          <a:prstGeom prst="rect">
            <a:avLst/>
          </a:prstGeom>
        </p:spPr>
      </p:pic>
      <p:pic>
        <p:nvPicPr>
          <p:cNvPr id="10" name="Picture 9" descr="AVNET-INC-sRGB-300x105px.jp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377837" y="6315526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1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56887" y="6465737"/>
            <a:ext cx="80433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fld id="{F801A9E2-1862-1F40-B1F1-D7AFC8BA61F4}" type="slidenum">
              <a:rPr lang="en-US" sz="800">
                <a:solidFill>
                  <a:srgbClr val="575757"/>
                </a:solidFill>
              </a:rPr>
              <a:pPr defTabSz="457200"/>
              <a:t>‹#›</a:t>
            </a:fld>
            <a:endParaRPr lang="en-US" sz="800" dirty="0">
              <a:solidFill>
                <a:srgbClr val="57575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5" y="6447500"/>
            <a:ext cx="316515" cy="23738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800911" y="6465737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 dirty="0">
                <a:solidFill>
                  <a:srgbClr val="575757"/>
                </a:solidFill>
              </a:rPr>
              <a:t>9 June 2014</a:t>
            </a:r>
          </a:p>
        </p:txBody>
      </p:sp>
      <p:pic>
        <p:nvPicPr>
          <p:cNvPr id="12" name="Picture 11" descr="sRGB grey_date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73" y="6447500"/>
            <a:ext cx="316515" cy="237386"/>
          </a:xfrm>
          <a:prstGeom prst="rect">
            <a:avLst/>
          </a:prstGeom>
        </p:spPr>
      </p:pic>
      <p:pic>
        <p:nvPicPr>
          <p:cNvPr id="10" name="Picture 9" descr="AVNET-INC-sRGB-300x105px.jp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377837" y="6315526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56887" y="6465737"/>
            <a:ext cx="804333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457200"/>
            <a:fld id="{F801A9E2-1862-1F40-B1F1-D7AFC8BA61F4}" type="slidenum">
              <a:rPr lang="en-US" sz="800">
                <a:solidFill>
                  <a:srgbClr val="575757"/>
                </a:solidFill>
              </a:rPr>
              <a:pPr defTabSz="457200"/>
              <a:t>‹#›</a:t>
            </a:fld>
            <a:endParaRPr lang="en-US" sz="800" dirty="0">
              <a:solidFill>
                <a:srgbClr val="57575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5" y="6447500"/>
            <a:ext cx="316515" cy="23738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800911" y="6465737"/>
            <a:ext cx="7553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800" dirty="0">
                <a:solidFill>
                  <a:srgbClr val="575757"/>
                </a:solidFill>
              </a:rPr>
              <a:t>9 June 2014</a:t>
            </a:r>
          </a:p>
        </p:txBody>
      </p:sp>
      <p:pic>
        <p:nvPicPr>
          <p:cNvPr id="12" name="Picture 11" descr="sRGB grey_date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73" y="6447500"/>
            <a:ext cx="316515" cy="237386"/>
          </a:xfrm>
          <a:prstGeom prst="rect">
            <a:avLst/>
          </a:prstGeom>
        </p:spPr>
      </p:pic>
      <p:pic>
        <p:nvPicPr>
          <p:cNvPr id="10" name="Picture 9" descr="AVNET-INC-sRGB-300x105px.jp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0377837" y="6315526"/>
            <a:ext cx="1583803" cy="3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Transformer</a:t>
            </a:r>
            <a:r>
              <a:rPr lang="nl-NL" dirty="0" smtClean="0"/>
              <a:t> &amp; Choke Service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Avnet-Abacus teams up </a:t>
            </a:r>
            <a:r>
              <a:rPr lang="nl-NL" dirty="0" err="1" smtClean="0"/>
              <a:t>with</a:t>
            </a:r>
            <a:r>
              <a:rPr lang="nl-NL" dirty="0" smtClean="0"/>
              <a:t> Premier Magnetics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6896102" y="4427213"/>
            <a:ext cx="3771899" cy="556317"/>
          </a:xfrm>
          <a:prstGeom prst="rect">
            <a:avLst/>
          </a:prstGeom>
        </p:spPr>
        <p:txBody>
          <a:bodyPr vert="horz" lIns="0" tIns="0" rIns="28800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</a:rPr>
              <a:t>Philip </a:t>
            </a:r>
            <a:r>
              <a:rPr lang="en-US" sz="1400" dirty="0" err="1" smtClean="0">
                <a:solidFill>
                  <a:srgbClr val="FFFFFF"/>
                </a:solidFill>
              </a:rPr>
              <a:t>Lechner</a:t>
            </a:r>
            <a:r>
              <a:rPr lang="en-US" sz="1400" dirty="0" smtClean="0">
                <a:solidFill>
                  <a:srgbClr val="FFFFFF"/>
                </a:solidFill>
              </a:rPr>
              <a:t>   PMM </a:t>
            </a:r>
            <a:r>
              <a:rPr lang="en-US" sz="1400" dirty="0" err="1" smtClean="0">
                <a:solidFill>
                  <a:srgbClr val="FFFFFF"/>
                </a:solidFill>
              </a:rPr>
              <a:t>AvA</a:t>
            </a:r>
            <a:r>
              <a:rPr lang="en-US" sz="1400" dirty="0" smtClean="0">
                <a:solidFill>
                  <a:srgbClr val="FFFFFF"/>
                </a:solidFill>
              </a:rPr>
              <a:t> Power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1780" y="4569364"/>
            <a:ext cx="1818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200" dirty="0">
                <a:solidFill>
                  <a:srgbClr val="FFFFFF"/>
                </a:solidFill>
              </a:rPr>
              <a:t>About Avnet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250" y="4578832"/>
            <a:ext cx="267530" cy="26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3901" y="4569364"/>
            <a:ext cx="2769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555828" y="4563168"/>
            <a:ext cx="1818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200" dirty="0">
                <a:solidFill>
                  <a:srgbClr val="FFFFFF"/>
                </a:solidFill>
              </a:rPr>
              <a:t>Technology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845" y="4563168"/>
            <a:ext cx="283195" cy="28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892039" y="4558737"/>
            <a:ext cx="1818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200" dirty="0">
                <a:solidFill>
                  <a:srgbClr val="FFFFFF"/>
                </a:solidFill>
              </a:rPr>
              <a:t>Innovation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99" y="5080456"/>
            <a:ext cx="1976495" cy="1106838"/>
          </a:xfrm>
          <a:prstGeom prst="rect">
            <a:avLst/>
          </a:prstGeom>
        </p:spPr>
      </p:pic>
      <p:pic>
        <p:nvPicPr>
          <p:cNvPr id="14" name="Picture 2" descr="C:\Users\028409\Pictures\Logos\power-solutions-v1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545" y="5252722"/>
            <a:ext cx="2506829" cy="92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Transformer</a:t>
            </a:r>
            <a:r>
              <a:rPr lang="nl-NL" dirty="0"/>
              <a:t> &amp; Choke </a:t>
            </a:r>
            <a:r>
              <a:rPr lang="nl-NL" dirty="0" smtClean="0"/>
              <a:t>Service  Premier Magnetics &amp; Avnet-Abacus</a:t>
            </a:r>
            <a:endParaRPr lang="en-US" dirty="0">
              <a:solidFill>
                <a:srgbClr val="E222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Select the PI chip family</a:t>
            </a:r>
          </a:p>
          <a:p>
            <a:pPr lvl="0"/>
            <a:r>
              <a:rPr lang="en-US" dirty="0" smtClean="0"/>
              <a:t>Use the PI Expert or PI-XLS software</a:t>
            </a:r>
          </a:p>
          <a:p>
            <a:pPr lvl="0"/>
            <a:r>
              <a:rPr lang="en-US" dirty="0" smtClean="0"/>
              <a:t>Optimize the design</a:t>
            </a:r>
          </a:p>
          <a:p>
            <a:pPr lvl="2"/>
            <a:r>
              <a:rPr lang="en-US" dirty="0" smtClean="0"/>
              <a:t>Try different PI models</a:t>
            </a:r>
          </a:p>
          <a:p>
            <a:pPr lvl="2"/>
            <a:r>
              <a:rPr lang="en-US" dirty="0" smtClean="0"/>
              <a:t>Try different transformer shapes</a:t>
            </a:r>
          </a:p>
          <a:p>
            <a:pPr lvl="2"/>
            <a:r>
              <a:rPr lang="en-US" dirty="0" smtClean="0"/>
              <a:t>Try different output chokes</a:t>
            </a:r>
          </a:p>
          <a:p>
            <a:pPr lvl="2"/>
            <a:r>
              <a:rPr lang="en-US" dirty="0" smtClean="0"/>
              <a:t>Try different output diodes for TOP, TNY &amp; LNK circuits</a:t>
            </a:r>
          </a:p>
          <a:p>
            <a:r>
              <a:rPr lang="en-US" dirty="0" smtClean="0"/>
              <a:t>Finish the design</a:t>
            </a:r>
          </a:p>
          <a:p>
            <a:r>
              <a:rPr lang="en-US" dirty="0" smtClean="0"/>
              <a:t>Order the PI device and the Magnetics samples by sending under NDA the Expert/XLS file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09" y="6138795"/>
            <a:ext cx="927825" cy="519582"/>
          </a:xfrm>
          <a:prstGeom prst="rect">
            <a:avLst/>
          </a:prstGeom>
        </p:spPr>
      </p:pic>
      <p:pic>
        <p:nvPicPr>
          <p:cNvPr id="5" name="Picture 2" descr="C:\Users\028409\Pictures\Logos\power-solutions-v1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6738" y="472079"/>
            <a:ext cx="1190099" cy="4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Transformer</a:t>
            </a:r>
            <a:r>
              <a:rPr lang="nl-NL" dirty="0"/>
              <a:t> &amp; Choke Service  Premier Magnetics &amp; Avnet-Abacus</a:t>
            </a:r>
            <a:endParaRPr lang="en-US" dirty="0"/>
          </a:p>
        </p:txBody>
      </p:sp>
      <p:pic>
        <p:nvPicPr>
          <p:cNvPr id="3" name="Picture 2" descr="EPR34  schemetic for Magneti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647" y="2058004"/>
            <a:ext cx="8403436" cy="28230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09" y="6138795"/>
            <a:ext cx="927825" cy="519582"/>
          </a:xfrm>
          <a:prstGeom prst="rect">
            <a:avLst/>
          </a:prstGeom>
        </p:spPr>
      </p:pic>
      <p:pic>
        <p:nvPicPr>
          <p:cNvPr id="5" name="Picture 2" descr="C:\Users\028409\Pictures\Logos\power-solutions-v1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6738" y="472079"/>
            <a:ext cx="1190099" cy="4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9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Transformer</a:t>
            </a:r>
            <a:r>
              <a:rPr lang="nl-NL" dirty="0"/>
              <a:t> &amp; Choke Service  Premier Magnetics &amp; Avnet-Abacus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62" y="1396687"/>
            <a:ext cx="9629775" cy="447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09" y="6138795"/>
            <a:ext cx="927825" cy="519582"/>
          </a:xfrm>
          <a:prstGeom prst="rect">
            <a:avLst/>
          </a:prstGeom>
        </p:spPr>
      </p:pic>
      <p:pic>
        <p:nvPicPr>
          <p:cNvPr id="6" name="Picture 2" descr="C:\Users\028409\Pictures\Logos\power-solutions-v1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6738" y="472079"/>
            <a:ext cx="1190099" cy="4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Transformer</a:t>
            </a:r>
            <a:r>
              <a:rPr lang="nl-NL" dirty="0"/>
              <a:t> &amp; Choke Service  Premier Magnetics &amp; Avnet-Abacus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7114">
            <a:off x="1054233" y="2238440"/>
            <a:ext cx="3508145" cy="3508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3349">
            <a:off x="6657757" y="2132403"/>
            <a:ext cx="3586078" cy="3984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09" y="6138795"/>
            <a:ext cx="927825" cy="519582"/>
          </a:xfrm>
          <a:prstGeom prst="rect">
            <a:avLst/>
          </a:prstGeom>
        </p:spPr>
      </p:pic>
      <p:pic>
        <p:nvPicPr>
          <p:cNvPr id="8" name="Picture 2" descr="C:\Users\028409\Pictures\Logos\power-solutions-v1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6738" y="472079"/>
            <a:ext cx="1190099" cy="4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0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Premier Magnetics &amp; Avnet-Abacus</a:t>
            </a:r>
            <a:endParaRPr lang="en-US" dirty="0">
              <a:solidFill>
                <a:srgbClr val="E222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Premier Magnetics  USA &amp; China</a:t>
            </a:r>
          </a:p>
          <a:p>
            <a:r>
              <a:rPr lang="en-US" dirty="0">
                <a:latin typeface="Myriad Pro" pitchFamily="34" charset="0"/>
              </a:rPr>
              <a:t>Power, LAN, COM, Military </a:t>
            </a:r>
            <a:r>
              <a:rPr lang="en-US" dirty="0" smtClean="0"/>
              <a:t>Magnetics since 1991</a:t>
            </a:r>
          </a:p>
          <a:p>
            <a:r>
              <a:rPr lang="en-US" sz="1800" dirty="0" smtClean="0"/>
              <a:t>Boeing-BE-Eaton-Emerson-Qualcomm-Siemens-TE-GE-</a:t>
            </a:r>
            <a:r>
              <a:rPr lang="en-US" sz="1800" dirty="0"/>
              <a:t>H</a:t>
            </a:r>
            <a:r>
              <a:rPr lang="en-US" sz="1800" dirty="0" smtClean="0"/>
              <a:t>oneywell</a:t>
            </a:r>
          </a:p>
          <a:p>
            <a:pPr lvl="0"/>
            <a:r>
              <a:rPr lang="en-US" dirty="0" smtClean="0"/>
              <a:t>Selected supplier for PI RDK’s</a:t>
            </a:r>
          </a:p>
          <a:p>
            <a:pPr lvl="0"/>
            <a:endParaRPr lang="en-US" dirty="0" smtClean="0"/>
          </a:p>
          <a:p>
            <a:pPr lvl="1"/>
            <a:r>
              <a:rPr lang="nl-NL" b="1" dirty="0"/>
              <a:t>2-3 </a:t>
            </a:r>
            <a:r>
              <a:rPr lang="nl-NL" b="1" dirty="0" err="1"/>
              <a:t>days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price</a:t>
            </a:r>
            <a:r>
              <a:rPr lang="nl-NL" b="1" dirty="0"/>
              <a:t> </a:t>
            </a:r>
            <a:r>
              <a:rPr lang="nl-NL" b="1" dirty="0" err="1"/>
              <a:t>and</a:t>
            </a:r>
            <a:r>
              <a:rPr lang="nl-NL" b="1" dirty="0"/>
              <a:t> datasheet</a:t>
            </a:r>
          </a:p>
          <a:p>
            <a:pPr lvl="1"/>
            <a:r>
              <a:rPr lang="nl-NL" b="1" dirty="0"/>
              <a:t>6-10 </a:t>
            </a:r>
            <a:r>
              <a:rPr lang="nl-NL" b="1" dirty="0" err="1"/>
              <a:t>days</a:t>
            </a:r>
            <a:r>
              <a:rPr lang="nl-NL" b="1" dirty="0"/>
              <a:t> </a:t>
            </a:r>
            <a:r>
              <a:rPr lang="nl-NL" b="1" dirty="0" err="1"/>
              <a:t>for</a:t>
            </a:r>
            <a:r>
              <a:rPr lang="nl-NL" b="1" dirty="0"/>
              <a:t> FOC Samples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/>
              <a:t>qualification</a:t>
            </a:r>
            <a:endParaRPr lang="nl-NL" b="1" dirty="0"/>
          </a:p>
          <a:p>
            <a:pPr lvl="1"/>
            <a:r>
              <a:rPr lang="nl-NL" b="1" dirty="0"/>
              <a:t>4-6 weeks </a:t>
            </a:r>
            <a:r>
              <a:rPr lang="nl-NL" b="1" dirty="0" err="1"/>
              <a:t>for</a:t>
            </a:r>
            <a:r>
              <a:rPr lang="nl-NL" b="1" dirty="0"/>
              <a:t> </a:t>
            </a:r>
            <a:r>
              <a:rPr lang="nl-NL" b="1" dirty="0" err="1" smtClean="0"/>
              <a:t>prototype’s</a:t>
            </a:r>
            <a:r>
              <a:rPr lang="nl-NL" b="1" dirty="0" smtClean="0"/>
              <a:t> made </a:t>
            </a:r>
            <a:r>
              <a:rPr lang="nl-NL" b="1" dirty="0"/>
              <a:t>in USA</a:t>
            </a:r>
          </a:p>
          <a:p>
            <a:pPr lvl="1"/>
            <a:r>
              <a:rPr lang="nl-NL" b="1" dirty="0"/>
              <a:t>Bulk </a:t>
            </a:r>
            <a:r>
              <a:rPr lang="nl-NL" b="1" dirty="0" err="1"/>
              <a:t>production</a:t>
            </a:r>
            <a:r>
              <a:rPr lang="nl-NL" b="1" dirty="0"/>
              <a:t> </a:t>
            </a:r>
            <a:r>
              <a:rPr lang="nl-NL" b="1" dirty="0" err="1"/>
              <a:t>from</a:t>
            </a:r>
            <a:r>
              <a:rPr lang="nl-NL" b="1" dirty="0"/>
              <a:t> </a:t>
            </a:r>
            <a:r>
              <a:rPr lang="nl-NL" b="1" dirty="0" smtClean="0"/>
              <a:t>China</a:t>
            </a:r>
          </a:p>
          <a:p>
            <a:pPr lvl="1"/>
            <a:endParaRPr lang="nl-NL" b="1" dirty="0"/>
          </a:p>
          <a:p>
            <a:pPr lvl="0"/>
            <a:r>
              <a:rPr lang="en-US" dirty="0" smtClean="0"/>
              <a:t>Very Competitive without compromise on Quality!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735" y="338646"/>
            <a:ext cx="1346636" cy="754116"/>
          </a:xfrm>
          <a:prstGeom prst="rect">
            <a:avLst/>
          </a:prstGeom>
        </p:spPr>
      </p:pic>
      <p:pic>
        <p:nvPicPr>
          <p:cNvPr id="5" name="Content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3703">
            <a:off x="9989565" y="1623034"/>
            <a:ext cx="1282239" cy="1790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415">
            <a:off x="9674256" y="3648065"/>
            <a:ext cx="1306397" cy="1959596"/>
          </a:xfrm>
          <a:prstGeom prst="rect">
            <a:avLst/>
          </a:prstGeom>
        </p:spPr>
      </p:pic>
      <p:pic>
        <p:nvPicPr>
          <p:cNvPr id="7" name="Picture 6" descr="BUILDING02 copy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51771">
            <a:off x="7800045" y="2959085"/>
            <a:ext cx="1833077" cy="1076121"/>
          </a:xfrm>
          <a:prstGeom prst="rect">
            <a:avLst/>
          </a:prstGeom>
        </p:spPr>
      </p:pic>
      <p:pic>
        <p:nvPicPr>
          <p:cNvPr id="8" name="Picture 2" descr="C:\Users\028409\Pictures\Logos\power-solutions-v1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6738" y="472079"/>
            <a:ext cx="1190099" cy="4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0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14" y="3354958"/>
            <a:ext cx="3047213" cy="17064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82200" y="1506016"/>
            <a:ext cx="53185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b="1" dirty="0" err="1">
                <a:solidFill>
                  <a:srgbClr val="E22422"/>
                </a:solidFill>
                <a:ea typeface="+mj-ea"/>
                <a:cs typeface="+mj-cs"/>
              </a:rPr>
              <a:t>Transformer</a:t>
            </a:r>
            <a:r>
              <a:rPr lang="nl-NL" sz="2800" b="1" dirty="0">
                <a:solidFill>
                  <a:srgbClr val="E22422"/>
                </a:solidFill>
                <a:ea typeface="+mj-ea"/>
                <a:cs typeface="+mj-cs"/>
              </a:rPr>
              <a:t> &amp; Choke Service </a:t>
            </a:r>
            <a:endParaRPr lang="nl-NL" sz="2800" b="1" dirty="0" smtClean="0">
              <a:solidFill>
                <a:srgbClr val="E22422"/>
              </a:solidFill>
              <a:ea typeface="+mj-ea"/>
              <a:cs typeface="+mj-cs"/>
            </a:endParaRPr>
          </a:p>
          <a:p>
            <a:pPr algn="ctr"/>
            <a:r>
              <a:rPr lang="nl-NL" sz="2800" b="1" dirty="0" err="1">
                <a:solidFill>
                  <a:srgbClr val="E22422"/>
                </a:solidFill>
                <a:ea typeface="+mj-ea"/>
                <a:cs typeface="+mj-cs"/>
              </a:rPr>
              <a:t>o</a:t>
            </a:r>
            <a:r>
              <a:rPr lang="nl-NL" sz="2800" b="1" dirty="0" err="1" smtClean="0">
                <a:solidFill>
                  <a:srgbClr val="E22422"/>
                </a:solidFill>
                <a:ea typeface="+mj-ea"/>
                <a:cs typeface="+mj-cs"/>
              </a:rPr>
              <a:t>ffered</a:t>
            </a:r>
            <a:r>
              <a:rPr lang="nl-NL" sz="2800" b="1" dirty="0" smtClean="0">
                <a:solidFill>
                  <a:srgbClr val="E22422"/>
                </a:solidFill>
                <a:ea typeface="+mj-ea"/>
                <a:cs typeface="+mj-cs"/>
              </a:rPr>
              <a:t> </a:t>
            </a:r>
            <a:r>
              <a:rPr lang="nl-NL" sz="2800" b="1" dirty="0" err="1" smtClean="0">
                <a:solidFill>
                  <a:srgbClr val="E22422"/>
                </a:solidFill>
                <a:ea typeface="+mj-ea"/>
                <a:cs typeface="+mj-cs"/>
              </a:rPr>
              <a:t>from</a:t>
            </a:r>
            <a:r>
              <a:rPr lang="nl-NL" sz="2800" b="1" dirty="0" smtClean="0">
                <a:solidFill>
                  <a:srgbClr val="E22422"/>
                </a:solidFill>
                <a:ea typeface="+mj-ea"/>
                <a:cs typeface="+mj-cs"/>
              </a:rPr>
              <a:t> </a:t>
            </a:r>
          </a:p>
          <a:p>
            <a:pPr algn="ctr"/>
            <a:r>
              <a:rPr lang="nl-NL" sz="4000" b="1" dirty="0" smtClean="0">
                <a:solidFill>
                  <a:srgbClr val="E22422"/>
                </a:solidFill>
                <a:ea typeface="+mj-ea"/>
                <a:cs typeface="+mj-cs"/>
              </a:rPr>
              <a:t>Avnet Abacus</a:t>
            </a:r>
            <a:endParaRPr lang="en-GB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435648"/>
              </p:ext>
            </p:extLst>
          </p:nvPr>
        </p:nvGraphicFramePr>
        <p:xfrm>
          <a:off x="349250" y="2103438"/>
          <a:ext cx="2797175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4" imgW="7768440" imgH="10058400" progId="AcroExch.Document.11">
                  <p:embed/>
                </p:oleObj>
              </mc:Choice>
              <mc:Fallback>
                <p:oleObj name="Acrobat Document" r:id="rId4" imgW="7768440" imgH="100584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2103438"/>
                        <a:ext cx="2797175" cy="3621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hina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75321">
            <a:off x="8058266" y="3106224"/>
            <a:ext cx="3424061" cy="2568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6085" y="5401270"/>
            <a:ext cx="414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      </a:t>
            </a:r>
            <a:r>
              <a:rPr lang="nl-NL" sz="3600" dirty="0" err="1" smtClean="0"/>
              <a:t>Thank</a:t>
            </a:r>
            <a:r>
              <a:rPr lang="nl-NL" sz="3600" dirty="0" smtClean="0"/>
              <a:t> </a:t>
            </a:r>
            <a:r>
              <a:rPr lang="nl-NL" sz="3600" dirty="0" err="1" smtClean="0"/>
              <a:t>You</a:t>
            </a:r>
            <a:endParaRPr lang="en-GB" sz="3600" dirty="0"/>
          </a:p>
        </p:txBody>
      </p:sp>
      <p:pic>
        <p:nvPicPr>
          <p:cNvPr id="9" name="Picture 2" descr="C:\Users\028409\Pictures\Logos\power-solutions-v1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6738" y="472079"/>
            <a:ext cx="1190099" cy="4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4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Avnet 2014 Corporate Colors (042514)">
      <a:dk1>
        <a:srgbClr val="575757"/>
      </a:dk1>
      <a:lt1>
        <a:srgbClr val="FFFFFF"/>
      </a:lt1>
      <a:dk2>
        <a:srgbClr val="E22422"/>
      </a:dk2>
      <a:lt2>
        <a:srgbClr val="B2B2B2"/>
      </a:lt2>
      <a:accent1>
        <a:srgbClr val="0593BC"/>
      </a:accent1>
      <a:accent2>
        <a:srgbClr val="8CB31A"/>
      </a:accent2>
      <a:accent3>
        <a:srgbClr val="02406E"/>
      </a:accent3>
      <a:accent4>
        <a:srgbClr val="EB6730"/>
      </a:accent4>
      <a:accent5>
        <a:srgbClr val="1B5C67"/>
      </a:accent5>
      <a:accent6>
        <a:srgbClr val="FFA039"/>
      </a:accent6>
      <a:hlink>
        <a:srgbClr val="E22422"/>
      </a:hlink>
      <a:folHlink>
        <a:srgbClr val="E2242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b="1" dirty="0" err="1" smtClean="0">
            <a:solidFill>
              <a:srgbClr val="FFFFFF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Avnet 2014 Corporate Colors (042514)">
      <a:dk1>
        <a:srgbClr val="575757"/>
      </a:dk1>
      <a:lt1>
        <a:srgbClr val="FFFFFF"/>
      </a:lt1>
      <a:dk2>
        <a:srgbClr val="E22422"/>
      </a:dk2>
      <a:lt2>
        <a:srgbClr val="B2B2B2"/>
      </a:lt2>
      <a:accent1>
        <a:srgbClr val="0593BC"/>
      </a:accent1>
      <a:accent2>
        <a:srgbClr val="8CB31A"/>
      </a:accent2>
      <a:accent3>
        <a:srgbClr val="02406E"/>
      </a:accent3>
      <a:accent4>
        <a:srgbClr val="EB6730"/>
      </a:accent4>
      <a:accent5>
        <a:srgbClr val="1B5C67"/>
      </a:accent5>
      <a:accent6>
        <a:srgbClr val="FFA039"/>
      </a:accent6>
      <a:hlink>
        <a:srgbClr val="E22422"/>
      </a:hlink>
      <a:folHlink>
        <a:srgbClr val="E2242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b="1" dirty="0" err="1" smtClean="0">
            <a:solidFill>
              <a:srgbClr val="FFFFFF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Avnet 2014 Corporate Colors (042514)">
      <a:dk1>
        <a:srgbClr val="575757"/>
      </a:dk1>
      <a:lt1>
        <a:srgbClr val="FFFFFF"/>
      </a:lt1>
      <a:dk2>
        <a:srgbClr val="E22422"/>
      </a:dk2>
      <a:lt2>
        <a:srgbClr val="B2B2B2"/>
      </a:lt2>
      <a:accent1>
        <a:srgbClr val="0593BC"/>
      </a:accent1>
      <a:accent2>
        <a:srgbClr val="8CB31A"/>
      </a:accent2>
      <a:accent3>
        <a:srgbClr val="02406E"/>
      </a:accent3>
      <a:accent4>
        <a:srgbClr val="EB6730"/>
      </a:accent4>
      <a:accent5>
        <a:srgbClr val="1B5C67"/>
      </a:accent5>
      <a:accent6>
        <a:srgbClr val="FFA039"/>
      </a:accent6>
      <a:hlink>
        <a:srgbClr val="E22422"/>
      </a:hlink>
      <a:folHlink>
        <a:srgbClr val="E2242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b="1" dirty="0" err="1" smtClean="0">
            <a:solidFill>
              <a:srgbClr val="FFFFFF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174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Myriad Pro</vt:lpstr>
      <vt:lpstr>1_Office Theme</vt:lpstr>
      <vt:lpstr>2_Office Theme</vt:lpstr>
      <vt:lpstr>3_Office Theme</vt:lpstr>
      <vt:lpstr>Acrobat Document</vt:lpstr>
      <vt:lpstr>Transformer &amp; Choke Service</vt:lpstr>
      <vt:lpstr>Transformer &amp; Choke Service  Premier Magnetics &amp; Avnet-Abacus</vt:lpstr>
      <vt:lpstr>Transformer &amp; Choke Service  Premier Magnetics &amp; Avnet-Abacus</vt:lpstr>
      <vt:lpstr>Transformer &amp; Choke Service  Premier Magnetics &amp; Avnet-Abacus</vt:lpstr>
      <vt:lpstr>Transformer &amp; Choke Service  Premier Magnetics &amp; Avnet-Abacus</vt:lpstr>
      <vt:lpstr>Premier Magnetics &amp; Avnet-Abacus</vt:lpstr>
      <vt:lpstr>PowerPoint Presentation</vt:lpstr>
    </vt:vector>
  </TitlesOfParts>
  <Company>Avnet EMEA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 &amp; Choke Service</dc:title>
  <dc:creator>Lechner, Philip (Avnet-Abacus)</dc:creator>
  <cp:lastModifiedBy>Lechner, Philip (Avnet-Abacus)</cp:lastModifiedBy>
  <cp:revision>11</cp:revision>
  <dcterms:created xsi:type="dcterms:W3CDTF">2016-02-18T13:27:29Z</dcterms:created>
  <dcterms:modified xsi:type="dcterms:W3CDTF">2016-03-01T08:40:50Z</dcterms:modified>
</cp:coreProperties>
</file>